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notesMasterIdLst>
    <p:notesMasterId r:id="rId13"/>
  </p:notesMasterIdLst>
  <p:sldIdLst>
    <p:sldId id="259" r:id="rId3"/>
    <p:sldId id="268" r:id="rId4"/>
    <p:sldId id="264" r:id="rId5"/>
    <p:sldId id="265" r:id="rId6"/>
    <p:sldId id="266" r:id="rId7"/>
    <p:sldId id="272" r:id="rId8"/>
    <p:sldId id="269" r:id="rId9"/>
    <p:sldId id="270" r:id="rId10"/>
    <p:sldId id="27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0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3"/>
    <p:restoredTop sz="94633"/>
  </p:normalViewPr>
  <p:slideViewPr>
    <p:cSldViewPr snapToGrid="0" snapToObjects="1">
      <p:cViewPr varScale="1">
        <p:scale>
          <a:sx n="86" d="100"/>
          <a:sy n="86" d="100"/>
        </p:scale>
        <p:origin x="240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8D071-DBEB-0A45-A29C-0E76F6B5CF4D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58A4D-DFE5-CD42-8517-AAB54406A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7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6D5B4C3-9B00-474A-97E8-C13B4A35C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1831"/>
            <a:ext cx="9144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22AE50-6F90-E24E-B822-6568D311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032145"/>
            <a:ext cx="9144000" cy="11441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2EB50-2D06-0F47-91A8-A0077BC58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172200"/>
            <a:ext cx="3873500" cy="482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8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C3A92E6-32C2-FB44-B5B2-762BF2663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36516" y="956441"/>
            <a:ext cx="10417284" cy="53427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E849984-83FA-4B45-A602-6A412FE0CC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299200"/>
            <a:ext cx="3873500" cy="355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C6088-92BE-7449-8B28-318FAB3F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4138612" cy="14299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42DAB-D135-604C-8CA5-59E8EBB19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267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E57F-E4E9-7543-83FD-1DD747CAD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71750"/>
            <a:ext cx="4138612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E940D73-0AAB-1944-9712-6637A75B1A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324600"/>
            <a:ext cx="3873500" cy="3302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1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2C89-5587-0348-8D17-7C08B2EA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21" y="956440"/>
            <a:ext cx="4011228" cy="11666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21D3EC-E376-5D4E-835F-620AC359D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62167" y="956441"/>
            <a:ext cx="6172200" cy="53237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5B150-6498-3B43-813F-7D37535FB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5420" y="2291254"/>
            <a:ext cx="4011229" cy="39888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31420AC-1CC6-B24D-864B-D3A8C0514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280150"/>
            <a:ext cx="3873500" cy="37465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7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F930-5302-8041-8D70-01651E157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217" y="1351721"/>
            <a:ext cx="10555357" cy="23172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F13BE-DC53-5D42-92BC-B1405D01D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217" y="4228203"/>
            <a:ext cx="10555357" cy="1377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83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07BF-1F09-3444-AFBA-78A9352F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38948"/>
            <a:ext cx="10515600" cy="24646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2515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1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AA9E0-FD26-B94E-9B92-E4BB7FDA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D2F48-A24B-4049-960D-8B798AEF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16" y="2449386"/>
            <a:ext cx="10417284" cy="3805364"/>
          </a:xfrm>
        </p:spPr>
        <p:txBody>
          <a:bodyPr/>
          <a:lstStyle>
            <a:lvl1pPr>
              <a:buClr>
                <a:srgbClr val="B30738"/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rgbClr val="B30738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rgbClr val="B30738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rgbClr val="B30738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B30738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4C7CA-926E-AD42-9C16-D63E0CBCB0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254750"/>
            <a:ext cx="3873500" cy="40005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7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55421C-28F7-134B-8F0E-FE7D28044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07617" y="1170297"/>
            <a:ext cx="2316923" cy="2158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2731D7-31B8-F741-9BC2-7ACCA951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5" y="1170297"/>
            <a:ext cx="10379765" cy="4683851"/>
          </a:xfrm>
        </p:spPr>
        <p:txBody>
          <a:bodyPr>
            <a:normAutofit/>
          </a:bodyPr>
          <a:lstStyle>
            <a:lvl1pPr>
              <a:defRPr sz="6000" b="0" i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3C62840-6E05-504B-B2F6-709D240E69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172200"/>
            <a:ext cx="3873500" cy="482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9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0691-0E51-0642-89F8-2E84D8B8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74316-63BB-3446-BDDD-074CD247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77103"/>
            <a:ext cx="10515600" cy="141254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D355E-B4A2-6F4F-B305-737A32A3AC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172200"/>
            <a:ext cx="3873500" cy="482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7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12F8-AE85-BC4D-8ACE-BD36C704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9A7C-E733-9C48-89C3-E86466101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516" y="2438399"/>
            <a:ext cx="5083284" cy="3829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53515-618E-BC46-A98D-B716B4327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38399"/>
            <a:ext cx="5181600" cy="3829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F872C4E-C1EA-6E4F-ACE3-4DD19FF177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172200"/>
            <a:ext cx="3873500" cy="482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7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EAC0-550E-1740-BE53-8E9F0A34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20" y="882869"/>
            <a:ext cx="10419967" cy="807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707B4-CFB5-CF4A-9970-F7B61DECC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421" y="1839309"/>
            <a:ext cx="5062154" cy="665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A7258-4408-8940-BE1F-BB96B8277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5421" y="2653695"/>
            <a:ext cx="5062154" cy="3607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E6BE5-8409-9441-A406-BB5D9E6F9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9309"/>
            <a:ext cx="5183188" cy="6657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EBE53-5EFB-6744-957B-B93F2D10C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53695"/>
            <a:ext cx="5183188" cy="3607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0A5D7E1-E327-DF48-B848-9BDF99F875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172200"/>
            <a:ext cx="3873500" cy="482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1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31D7-31B8-F741-9BC2-7ACCA951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16" y="1170297"/>
            <a:ext cx="10417284" cy="11441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651EA50-74CA-AA48-8D7F-2B85A97EE6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172200"/>
            <a:ext cx="3873500" cy="482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1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31D7-31B8-F741-9BC2-7ACCA951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16" y="5973418"/>
            <a:ext cx="6467584" cy="5751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F1C41BA-7C2D-F548-A588-7F002DC23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36516" y="956441"/>
            <a:ext cx="10417284" cy="48678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C4C19D-273F-DD4F-AB1E-92F31DD503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172200"/>
            <a:ext cx="3873500" cy="482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5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31D7-31B8-F741-9BC2-7ACCA951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16" y="5973418"/>
            <a:ext cx="6524734" cy="5751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F1C41BA-7C2D-F548-A588-7F002DC23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36516" y="956441"/>
            <a:ext cx="10417284" cy="48678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A9A9976-053D-644A-ACDD-10A8928C1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0150" y="6172200"/>
            <a:ext cx="3873500" cy="48260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 or Department, Arial 14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2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58DCC4-D98B-2742-9141-E813C534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16" y="1170297"/>
            <a:ext cx="10417284" cy="1144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1E8D8-70CD-BF4D-805E-3BA2B3E84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516" y="2449386"/>
            <a:ext cx="10417284" cy="383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FD0265-AE87-AC4A-BBB3-EF8B93299236}"/>
              </a:ext>
            </a:extLst>
          </p:cNvPr>
          <p:cNvCxnSpPr>
            <a:cxnSpLocks/>
          </p:cNvCxnSpPr>
          <p:nvPr userDrawn="1"/>
        </p:nvCxnSpPr>
        <p:spPr>
          <a:xfrm>
            <a:off x="936516" y="730089"/>
            <a:ext cx="1125548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606507F-9FCF-7C40-9CCC-8081F5D27FC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50924" y="471954"/>
            <a:ext cx="3880944" cy="16010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15C687-9087-C947-AB5A-223EF7DA7E9A}"/>
              </a:ext>
            </a:extLst>
          </p:cNvPr>
          <p:cNvCxnSpPr>
            <a:cxnSpLocks/>
          </p:cNvCxnSpPr>
          <p:nvPr userDrawn="1"/>
        </p:nvCxnSpPr>
        <p:spPr>
          <a:xfrm>
            <a:off x="936516" y="388502"/>
            <a:ext cx="1125548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3AF69D0A-C2A3-A54B-87B3-155829A53D5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2474" y="160495"/>
            <a:ext cx="804042" cy="80404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2A6E712-938E-934E-86D2-CF80E3166B5B}"/>
              </a:ext>
            </a:extLst>
          </p:cNvPr>
          <p:cNvCxnSpPr>
            <a:cxnSpLocks/>
          </p:cNvCxnSpPr>
          <p:nvPr userDrawn="1"/>
        </p:nvCxnSpPr>
        <p:spPr>
          <a:xfrm>
            <a:off x="936516" y="6652668"/>
            <a:ext cx="1041728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8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1" r:id="rId4"/>
    <p:sldLayoutId id="2147483652" r:id="rId5"/>
    <p:sldLayoutId id="2147483653" r:id="rId6"/>
    <p:sldLayoutId id="2147483654" r:id="rId7"/>
    <p:sldLayoutId id="2147483667" r:id="rId8"/>
    <p:sldLayoutId id="2147483668" r:id="rId9"/>
    <p:sldLayoutId id="2147483655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30738"/>
        </a:buClr>
        <a:buFont typeface="Arial" panose="020B0604020202020204" pitchFamily="34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30738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30738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30738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30738"/>
        </a:buClr>
        <a:buFont typeface="Arial" panose="020B0604020202020204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30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F7EA9-7F89-AB44-B414-A35A39B8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0015"/>
            <a:ext cx="10515600" cy="64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578A8-B26A-4945-96B6-DF5E5BC7D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97162"/>
            <a:ext cx="10515600" cy="3246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 err="1"/>
              <a:t>Secod</a:t>
            </a:r>
            <a:r>
              <a:rPr lang="en-US" dirty="0"/>
              <a:t>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4CFB0A-34C6-5D42-83C5-6E58C3499080}"/>
              </a:ext>
            </a:extLst>
          </p:cNvPr>
          <p:cNvCxnSpPr>
            <a:cxnSpLocks/>
          </p:cNvCxnSpPr>
          <p:nvPr userDrawn="1"/>
        </p:nvCxnSpPr>
        <p:spPr>
          <a:xfrm>
            <a:off x="956394" y="730089"/>
            <a:ext cx="112554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06B758-975E-984A-8DF2-F551E50A3FBA}"/>
              </a:ext>
            </a:extLst>
          </p:cNvPr>
          <p:cNvCxnSpPr>
            <a:cxnSpLocks/>
          </p:cNvCxnSpPr>
          <p:nvPr userDrawn="1"/>
        </p:nvCxnSpPr>
        <p:spPr>
          <a:xfrm>
            <a:off x="956394" y="388502"/>
            <a:ext cx="112554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BCBDF38-9EC5-8347-AE99-4FA5381A78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50924" y="472981"/>
            <a:ext cx="3880944" cy="1726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5D1952-D4DE-0B48-9AEC-F81A6CB6ED0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2474" y="157274"/>
            <a:ext cx="804042" cy="80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4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AF3DE3F-7502-904F-9BAB-B1F5DEA23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1705"/>
            <a:ext cx="9144000" cy="1365888"/>
          </a:xfrm>
        </p:spPr>
        <p:txBody>
          <a:bodyPr/>
          <a:lstStyle/>
          <a:p>
            <a:r>
              <a:rPr lang="en-US" dirty="0"/>
              <a:t>Arpita Vats, David C. Anastasiu 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Santa Clara University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818BAB-0338-734A-B1E8-2463F3B2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244" y="2032144"/>
            <a:ext cx="10058400" cy="114415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Key Point-Based Driver Activity Recognition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55D3-876C-C343-BD87-E7730E1C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6944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7E1C-8723-2C4E-AC34-7E5C81A1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47A53-04E7-8E49-A877-F5B5EE7D3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900" dirty="0"/>
              <a:t>Driver activity recognition.</a:t>
            </a:r>
          </a:p>
          <a:p>
            <a:r>
              <a:rPr lang="en-US" sz="2900" dirty="0"/>
              <a:t>Provided with videos of 5 different drivers performing the 18 activities.</a:t>
            </a:r>
          </a:p>
          <a:p>
            <a:r>
              <a:rPr lang="en-US" sz="2900" dirty="0"/>
              <a:t>we present a key point-based activity recognition framework, named KNDAR </a:t>
            </a:r>
          </a:p>
          <a:p>
            <a:endParaRPr lang="en-US" sz="2900" dirty="0"/>
          </a:p>
          <a:p>
            <a:endParaRPr lang="en-US" sz="29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B30738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B30738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3C8860-79A1-7418-1108-95CA323169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9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603C-447E-F845-A0F3-5832ADA9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A19CC-14BB-C640-86D7-1ADDCD513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School or Department, Arial 14 pt.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7EC3A-4048-1450-11FD-2FC9D4AD0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Movement of key points on their body.</a:t>
            </a:r>
          </a:p>
          <a:p>
            <a:r>
              <a:rPr lang="en-US" dirty="0"/>
              <a:t>Pre-trained pose estimation model to identify key points.</a:t>
            </a:r>
          </a:p>
          <a:p>
            <a:r>
              <a:rPr lang="en-US" dirty="0"/>
              <a:t>Merge algorithm to identify distraction in driver.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1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9F00-1518-8E47-B274-FBE67129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D9BD4-50A6-FA4C-AB95-E200AE1937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School or Department, Arial 14 pt.</a:t>
            </a:r>
          </a:p>
        </p:txBody>
      </p:sp>
      <p:pic>
        <p:nvPicPr>
          <p:cNvPr id="8" name="Content Placeholder 7" descr="Qr code&#10;&#10;Description automatically generated">
            <a:extLst>
              <a:ext uri="{FF2B5EF4-FFF2-40B4-BE49-F238E27FC236}">
                <a16:creationId xmlns:a16="http://schemas.microsoft.com/office/drawing/2014/main" id="{C9BAC8C6-A0E4-6AD3-0524-96FBB3EC6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402" y="2449513"/>
            <a:ext cx="6165031" cy="3805237"/>
          </a:xfrm>
        </p:spPr>
      </p:pic>
    </p:spTree>
    <p:extLst>
      <p:ext uri="{BB962C8B-B14F-4D97-AF65-F5344CB8AC3E}">
        <p14:creationId xmlns:p14="http://schemas.microsoft.com/office/powerpoint/2010/main" val="53612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F5C0-75B8-5D4E-A367-F09D3555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811F0-6E09-F348-871C-4AFE3983D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School or Department, Arial 14 pt.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C3DC02-8FCA-9126-3E9E-FEE910DD4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Sorted List of class predictions  is given as input.</a:t>
            </a:r>
          </a:p>
          <a:p>
            <a:r>
              <a:rPr lang="en-US" dirty="0"/>
              <a:t>Combining the individual per-frame predictions of the activity classification model into segments .</a:t>
            </a:r>
          </a:p>
          <a:p>
            <a:r>
              <a:rPr lang="en-US" dirty="0"/>
              <a:t>Looks for classes having higher percentage of predictions than expected. </a:t>
            </a:r>
          </a:p>
          <a:p>
            <a:r>
              <a:rPr lang="en-US" dirty="0"/>
              <a:t>Maximal consecutive class segments of length of at least </a:t>
            </a:r>
            <a:r>
              <a:rPr lang="en-US" i="1" dirty="0"/>
              <a:t>minlen </a:t>
            </a:r>
            <a:r>
              <a:rPr lang="en-US" dirty="0"/>
              <a:t>are added to the result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9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F5C0-75B8-5D4E-A367-F09D3555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811F0-6E09-F348-871C-4AFE3983D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School or Department, Arial 14 pt.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E0F8C-1B84-1A48-2A52-07CBCB0A3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16" y="2129051"/>
            <a:ext cx="10417284" cy="4125699"/>
          </a:xfrm>
        </p:spPr>
        <p:txBody>
          <a:bodyPr>
            <a:normAutofit/>
          </a:bodyPr>
          <a:lstStyle/>
          <a:p>
            <a:r>
              <a:rPr lang="en-US" sz="2000" b="1" dirty="0"/>
              <a:t>Driver Identification:-</a:t>
            </a:r>
          </a:p>
          <a:p>
            <a:pPr lvl="1"/>
            <a:r>
              <a:rPr lang="en-US" sz="1800" dirty="0"/>
              <a:t>Pre-trained human pose estimation model to detect humans in the video.</a:t>
            </a:r>
          </a:p>
          <a:p>
            <a:pPr lvl="1"/>
            <a:r>
              <a:rPr lang="en-US" sz="1800" dirty="0"/>
              <a:t>We used KAPAO model for feature extraction</a:t>
            </a:r>
          </a:p>
          <a:p>
            <a:pPr lvl="1"/>
            <a:r>
              <a:rPr lang="en-US" sz="1800" dirty="0"/>
              <a:t>Our method extracts various features like angle, distance, Positions, Positions Shifts, Angle shifts, Facial Features.</a:t>
            </a:r>
          </a:p>
          <a:p>
            <a:pPr marL="457200" lvl="1" indent="0">
              <a:buNone/>
            </a:pPr>
            <a:endParaRPr lang="en-US" sz="1800" dirty="0"/>
          </a:p>
          <a:p>
            <a:pPr marL="228600" lvl="1" indent="-215900"/>
            <a:r>
              <a:rPr lang="en-US" dirty="0"/>
              <a:t> </a:t>
            </a:r>
            <a:r>
              <a:rPr lang="en-US" b="1" dirty="0"/>
              <a:t>Frame Activity Classification:-</a:t>
            </a:r>
          </a:p>
          <a:p>
            <a:pPr marL="523875" lvl="2" indent="161925"/>
            <a:r>
              <a:rPr lang="en-US" dirty="0"/>
              <a:t>Framework uses the features extracted from frames </a:t>
            </a:r>
          </a:p>
          <a:p>
            <a:pPr marL="523875" lvl="2" indent="161925"/>
            <a:r>
              <a:rPr lang="en-US" dirty="0" err="1"/>
              <a:t>XGBoost</a:t>
            </a:r>
            <a:r>
              <a:rPr lang="en-US" dirty="0"/>
              <a:t> (</a:t>
            </a:r>
            <a:r>
              <a:rPr lang="en-US" dirty="0" err="1"/>
              <a:t>eXtreme</a:t>
            </a:r>
            <a:r>
              <a:rPr lang="en-US" dirty="0"/>
              <a:t> Gradient Boosting) </a:t>
            </a:r>
          </a:p>
          <a:p>
            <a:pPr marL="523875" lvl="2" indent="0">
              <a:buNone/>
            </a:pPr>
            <a:endParaRPr lang="en-US" dirty="0"/>
          </a:p>
          <a:p>
            <a:pPr marL="350838" lvl="2" indent="-284163"/>
            <a:r>
              <a:rPr lang="en-US" sz="2000" b="1" dirty="0"/>
              <a:t>Segment activity classification :-</a:t>
            </a:r>
          </a:p>
          <a:p>
            <a:pPr marL="808038" lvl="3" indent="-284163"/>
            <a:r>
              <a:rPr lang="en-US" sz="1800" dirty="0"/>
              <a:t>Merge algorithm to identify activity segments </a:t>
            </a:r>
          </a:p>
          <a:p>
            <a:pPr marL="808038" lvl="3" indent="-284163"/>
            <a:r>
              <a:rPr lang="en-US" sz="1800" dirty="0"/>
              <a:t>maximal consecutive class segments of length of at least </a:t>
            </a:r>
            <a:r>
              <a:rPr lang="en-US" sz="1800" i="1" dirty="0"/>
              <a:t>min </a:t>
            </a:r>
            <a:r>
              <a:rPr lang="en-US" sz="1800" i="1" dirty="0" err="1"/>
              <a:t>len</a:t>
            </a:r>
            <a:r>
              <a:rPr lang="en-US" sz="1800" i="1" dirty="0"/>
              <a:t> </a:t>
            </a:r>
            <a:r>
              <a:rPr lang="en-US" sz="1800" dirty="0"/>
              <a:t>are added to the result set </a:t>
            </a:r>
          </a:p>
          <a:p>
            <a:pPr marL="808038" lvl="3" indent="-284163"/>
            <a:endParaRPr lang="en-US" sz="1800" dirty="0"/>
          </a:p>
          <a:p>
            <a:pPr marL="808038" lvl="3" indent="-284163"/>
            <a:endParaRPr lang="en-US" sz="1800" dirty="0"/>
          </a:p>
          <a:p>
            <a:pPr marL="866775" lvl="2" indent="-342900"/>
            <a:endParaRPr lang="en-US" dirty="0"/>
          </a:p>
          <a:p>
            <a:pPr marL="523875" lvl="2" indent="16192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4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F5C0-75B8-5D4E-A367-F09D3555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811F0-6E09-F348-871C-4AFE3983D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School or Department, Arial 14 pt.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E0F8C-1B84-1A48-2A52-07CBCB0A3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16" y="2129051"/>
            <a:ext cx="10701302" cy="4125699"/>
          </a:xfrm>
        </p:spPr>
        <p:txBody>
          <a:bodyPr>
            <a:normAutofit/>
          </a:bodyPr>
          <a:lstStyle/>
          <a:p>
            <a:pPr marL="523875" lvl="2" indent="0">
              <a:buNone/>
            </a:pPr>
            <a:endParaRPr lang="en-US" sz="2400" dirty="0"/>
          </a:p>
          <a:p>
            <a:pPr marL="628650" lvl="2" indent="61913"/>
            <a:r>
              <a:rPr lang="en-US" sz="2000" b="1" dirty="0"/>
              <a:t> Feature Extraction </a:t>
            </a:r>
          </a:p>
          <a:p>
            <a:pPr marL="981075" lvl="3" indent="161925"/>
            <a:r>
              <a:rPr lang="en-US" sz="1800" dirty="0"/>
              <a:t>We extracted features from dashboard (</a:t>
            </a:r>
            <a:r>
              <a:rPr lang="en-US" sz="1800" i="1" dirty="0"/>
              <a:t>dash</a:t>
            </a:r>
            <a:r>
              <a:rPr lang="en-US" sz="1800" dirty="0"/>
              <a:t>), rear view mirror (</a:t>
            </a:r>
            <a:r>
              <a:rPr lang="en-US" sz="1800" i="1" dirty="0"/>
              <a:t>rear</a:t>
            </a:r>
            <a:r>
              <a:rPr lang="en-US" sz="1800" dirty="0"/>
              <a:t>), side window (</a:t>
            </a:r>
            <a:r>
              <a:rPr lang="en-US" sz="1800" i="1" dirty="0"/>
              <a:t>side</a:t>
            </a:r>
            <a:r>
              <a:rPr lang="en-US" sz="1800" dirty="0"/>
              <a:t>), or all camera views</a:t>
            </a:r>
          </a:p>
          <a:p>
            <a:pPr marL="981075" lvl="3" indent="161925"/>
            <a:r>
              <a:rPr lang="en-US" sz="1800" dirty="0"/>
              <a:t>we executed experiments using 24 different feature sets </a:t>
            </a:r>
          </a:p>
          <a:p>
            <a:pPr marL="742950" lvl="3" indent="-165100"/>
            <a:r>
              <a:rPr lang="en-US" sz="2000" b="1" dirty="0"/>
              <a:t>Frame Activity Classification</a:t>
            </a:r>
          </a:p>
          <a:p>
            <a:pPr marL="1200150" lvl="4" indent="-165100"/>
            <a:r>
              <a:rPr lang="en-US" sz="1800" dirty="0"/>
              <a:t>We split training set and validation set in ratio of 80:20</a:t>
            </a:r>
          </a:p>
          <a:p>
            <a:pPr marL="1200150" lvl="4" indent="-165100"/>
            <a:r>
              <a:rPr lang="en-US" sz="1800" dirty="0"/>
              <a:t>Trained using XG Boost models.</a:t>
            </a:r>
          </a:p>
          <a:p>
            <a:pPr marL="1200150" lvl="4" indent="-165100"/>
            <a:r>
              <a:rPr lang="en-US" sz="1800" dirty="0"/>
              <a:t>F1 score with facial feature – 0.9548, F1 score without facial feature – 0.9662.</a:t>
            </a:r>
          </a:p>
          <a:p>
            <a:pPr marL="1200150" lvl="4" indent="-165100"/>
            <a:r>
              <a:rPr lang="en-US" sz="1800" dirty="0"/>
              <a:t>We were ranked 11 Position in AI CITY Challenge on the public leaderboard.</a:t>
            </a:r>
          </a:p>
          <a:p>
            <a:pPr marL="742950" lvl="4" indent="-114300"/>
            <a:r>
              <a:rPr lang="en-US" sz="2000" b="1" dirty="0"/>
              <a:t> Segment Activity Classification</a:t>
            </a:r>
            <a:endParaRPr lang="en-US" dirty="0">
              <a:solidFill>
                <a:srgbClr val="B30738"/>
              </a:solidFill>
            </a:endParaRPr>
          </a:p>
          <a:p>
            <a:pPr marL="1200150" lvl="4" indent="-165100"/>
            <a:r>
              <a:rPr lang="en-US" sz="1600" dirty="0"/>
              <a:t>Merge Algorithm for segment activity classification</a:t>
            </a:r>
          </a:p>
          <a:p>
            <a:pPr marL="1200150" lvl="4" indent="-165100"/>
            <a:endParaRPr lang="en-US" sz="1600" dirty="0"/>
          </a:p>
          <a:p>
            <a:pPr marL="1200150" lvl="4" indent="-165100"/>
            <a:endParaRPr lang="en-US" sz="1600" dirty="0"/>
          </a:p>
          <a:p>
            <a:pPr marL="1035050" lvl="4" indent="0">
              <a:buNone/>
            </a:pPr>
            <a:endParaRPr lang="en-US" sz="1600" dirty="0"/>
          </a:p>
          <a:p>
            <a:pPr marL="690563" lvl="3" indent="290513">
              <a:buNone/>
            </a:pPr>
            <a:endParaRPr lang="en-US" sz="2000" dirty="0"/>
          </a:p>
          <a:p>
            <a:pPr marL="981075" lvl="3" indent="161925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604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F5C0-75B8-5D4E-A367-F09D3555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811F0-6E09-F348-871C-4AFE3983D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School or Department, Arial 14 pt.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E0F8C-1B84-1A48-2A52-07CBCB0A3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16" y="2129051"/>
            <a:ext cx="10417284" cy="4125699"/>
          </a:xfrm>
        </p:spPr>
        <p:txBody>
          <a:bodyPr/>
          <a:lstStyle/>
          <a:p>
            <a:pPr marL="808038" lvl="3" indent="-284163"/>
            <a:endParaRPr lang="en-US" sz="2200" dirty="0"/>
          </a:p>
          <a:p>
            <a:pPr marL="866775" lvl="2" indent="-342900"/>
            <a:endParaRPr lang="en-US" sz="2400" dirty="0"/>
          </a:p>
          <a:p>
            <a:pPr marL="523875" lvl="2" indent="161925"/>
            <a:r>
              <a:rPr lang="en-US" sz="2200" dirty="0"/>
              <a:t>We use pre trained human pose estimation model and facial feature detection.</a:t>
            </a:r>
          </a:p>
          <a:p>
            <a:pPr marL="523875" lvl="2" indent="161925"/>
            <a:r>
              <a:rPr lang="en-US" sz="2200" dirty="0"/>
              <a:t>Extracting movement based feature from key frames in videos.</a:t>
            </a:r>
          </a:p>
          <a:p>
            <a:pPr marL="523875" lvl="2" indent="161925"/>
            <a:r>
              <a:rPr lang="en-US" sz="2200" dirty="0"/>
              <a:t>Classification model to identify the potential action.</a:t>
            </a:r>
          </a:p>
          <a:p>
            <a:pPr marL="523875" lvl="2" indent="161925"/>
            <a:r>
              <a:rPr lang="en-US" sz="2200" dirty="0"/>
              <a:t>Merges sequence of action prediction.</a:t>
            </a:r>
          </a:p>
          <a:p>
            <a:pPr marL="523875" lvl="2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8580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F5C0-75B8-5D4E-A367-F09D3555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811F0-6E09-F348-871C-4AFE3983D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School or Department, Arial 14 pt.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E0F8C-1B84-1A48-2A52-07CBCB0A3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16" y="2129051"/>
            <a:ext cx="10417284" cy="4125699"/>
          </a:xfrm>
        </p:spPr>
        <p:txBody>
          <a:bodyPr>
            <a:normAutofit/>
          </a:bodyPr>
          <a:lstStyle/>
          <a:p>
            <a:pPr marL="523875" lvl="2" indent="0">
              <a:lnSpc>
                <a:spcPct val="100000"/>
              </a:lnSpc>
              <a:buNone/>
            </a:pPr>
            <a:endParaRPr lang="en-US" dirty="0"/>
          </a:p>
          <a:p>
            <a:pPr marL="523875" lvl="2" indent="161925">
              <a:lnSpc>
                <a:spcPct val="100000"/>
              </a:lnSpc>
            </a:pPr>
            <a:endParaRPr lang="en-US" dirty="0"/>
          </a:p>
          <a:p>
            <a:pPr marL="523875" lvl="2" indent="161925">
              <a:lnSpc>
                <a:spcPct val="100000"/>
              </a:lnSpc>
            </a:pPr>
            <a:r>
              <a:rPr lang="en-US" dirty="0"/>
              <a:t>Object detection using yolov5.</a:t>
            </a:r>
          </a:p>
          <a:p>
            <a:pPr marL="523875" lvl="2" indent="0">
              <a:lnSpc>
                <a:spcPct val="100000"/>
              </a:lnSpc>
              <a:buNone/>
            </a:pPr>
            <a:endParaRPr lang="en-US" dirty="0"/>
          </a:p>
          <a:p>
            <a:pPr marL="523875" lvl="2" indent="161925">
              <a:lnSpc>
                <a:spcPct val="100000"/>
              </a:lnSpc>
            </a:pPr>
            <a:r>
              <a:rPr lang="en-US" sz="1800" dirty="0"/>
              <a:t>Improve the driver identification algorithm.</a:t>
            </a:r>
          </a:p>
          <a:p>
            <a:pPr marL="523875" lvl="2" indent="0">
              <a:lnSpc>
                <a:spcPct val="100000"/>
              </a:lnSpc>
              <a:buNone/>
            </a:pPr>
            <a:endParaRPr lang="en-US" sz="1800" dirty="0"/>
          </a:p>
          <a:p>
            <a:pPr marL="515938" indent="174625">
              <a:lnSpc>
                <a:spcPct val="100000"/>
              </a:lnSpc>
              <a:tabLst>
                <a:tab pos="619125" algn="l"/>
              </a:tabLst>
            </a:pPr>
            <a:r>
              <a:rPr lang="en-US" sz="1800" dirty="0"/>
              <a:t>Improve merge algorithm; specifically, it should not rely on challenge activity statistics.</a:t>
            </a:r>
          </a:p>
          <a:p>
            <a:pPr marL="523875" lvl="2" indent="161925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2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nta Clara Powerpoin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6641"/>
      </a:accent1>
      <a:accent2>
        <a:srgbClr val="495764"/>
      </a:accent2>
      <a:accent3>
        <a:srgbClr val="71001B"/>
      </a:accent3>
      <a:accent4>
        <a:srgbClr val="FFC000"/>
      </a:accent4>
      <a:accent5>
        <a:srgbClr val="9D9B7B"/>
      </a:accent5>
      <a:accent6>
        <a:srgbClr val="759C9A"/>
      </a:accent6>
      <a:hlink>
        <a:srgbClr val="9E1B32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C_0618_PresentationTemplate" id="{A843C71D-CC94-D44C-A351-0F45B2EBBCAA}" vid="{51B4CF40-D6F1-4F49-8E86-A25009FA316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C_0618_PresentationTemplate" id="{A843C71D-CC94-D44C-A351-0F45B2EBBCAA}" vid="{4596CD6F-A5C3-6442-8B99-8BFED41315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9697</TotalTime>
  <Words>434</Words>
  <Application>Microsoft Macintosh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Garamond</vt:lpstr>
      <vt:lpstr>Office Theme</vt:lpstr>
      <vt:lpstr>Custom Design</vt:lpstr>
      <vt:lpstr>Key Point-Based Driver Activity Recognition  </vt:lpstr>
      <vt:lpstr>Introduction</vt:lpstr>
      <vt:lpstr>Methodology</vt:lpstr>
      <vt:lpstr>Proposed Method</vt:lpstr>
      <vt:lpstr>Merge Algorithm</vt:lpstr>
      <vt:lpstr>Proposed Method</vt:lpstr>
      <vt:lpstr>Experimental Results</vt:lpstr>
      <vt:lpstr>Conclusion</vt:lpstr>
      <vt:lpstr>Future Works: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Point-Based Driver Activity Recognition  </dc:title>
  <dc:creator>Arpita Vats</dc:creator>
  <cp:lastModifiedBy>Microsoft Office User</cp:lastModifiedBy>
  <cp:revision>3</cp:revision>
  <dcterms:created xsi:type="dcterms:W3CDTF">2022-06-05T02:11:36Z</dcterms:created>
  <dcterms:modified xsi:type="dcterms:W3CDTF">2022-06-16T19:14:57Z</dcterms:modified>
</cp:coreProperties>
</file>